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8" r:id="rId3"/>
    <p:sldId id="264" r:id="rId4"/>
    <p:sldId id="267" r:id="rId5"/>
    <p:sldId id="277" r:id="rId6"/>
    <p:sldId id="269" r:id="rId7"/>
    <p:sldId id="265" r:id="rId8"/>
    <p:sldId id="263" r:id="rId9"/>
    <p:sldId id="272" r:id="rId10"/>
    <p:sldId id="271" r:id="rId11"/>
    <p:sldId id="262" r:id="rId12"/>
    <p:sldId id="261" r:id="rId13"/>
    <p:sldId id="259" r:id="rId14"/>
    <p:sldId id="25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BA"/>
    <a:srgbClr val="008000"/>
    <a:srgbClr val="0000FF"/>
    <a:srgbClr val="CC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3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BCABDA-5536-4A09-8C90-B63395F4D8A4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0E18A1F-19B3-4CE5-9CFF-41D3EF7F5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30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56E3A6C5-EFBD-4AC3-AEE6-FE689FCCCDC9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7850E235-22B5-4080-BD35-4EBC5F9DCA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AEB-2F14-40C0-8C1D-96530360A25E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7696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95B7-896E-47F7-9149-C139303F1DC1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35328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D439-461A-4E63-B9AE-06CD6639282B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33104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A35-B628-4EDD-AFA2-812ADFE1BC74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53024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2ACC-F054-4898-8ACC-8928D5F02DF1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9302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EAD6-0242-411F-94EB-69A35DC25EDD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98527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3CB6-BC24-4329-BAAE-71ED546283B5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0940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67E-BBBC-4971-85AB-B004C5AB972E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99202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67ED-8605-4E9A-8236-79DEB2E1B5DC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00903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47FE-1062-49B5-A950-5FFE3B077365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26221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EF86-4F94-4F34-B2A5-39E471BFF18B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23812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3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CF5C-4EFC-422C-9543-7C3331660639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3706-D873-4B2B-9E0F-650C276F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175778"/>
            <a:ext cx="8046720" cy="468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DEVELOPMENT OF THE KANSAS HIGH PLAINS AQUIFER MODELING FRAMEWORK</a:t>
            </a:r>
          </a:p>
          <a:p>
            <a:pPr algn="ctr"/>
            <a:endParaRPr lang="en-US" sz="800" b="1" dirty="0">
              <a:solidFill>
                <a:srgbClr val="00009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Kansas Geological Survey Modeling Team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October 21, 2015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693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763000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000" b="1" dirty="0" smtClean="0"/>
              <a:t>Task 2:  GMD4 MODELING</a:t>
            </a:r>
          </a:p>
          <a:p>
            <a:pPr marL="274320">
              <a:spcBef>
                <a:spcPts val="1800"/>
              </a:spcBef>
            </a:pPr>
            <a:r>
              <a:rPr lang="en-US" sz="2400" b="1" dirty="0" smtClean="0"/>
              <a:t>Nov 1, 2017 – Oct 31, 2019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Update model to 2016 data.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Enhance model with hydrostratigraphy.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Re-examine recharge representation.</a:t>
            </a:r>
          </a:p>
          <a:p>
            <a:pPr marL="548640" indent="-274320">
              <a:spcBef>
                <a:spcPts val="400"/>
              </a:spcBef>
            </a:pPr>
            <a:r>
              <a:rPr lang="en-US" sz="2400" b="1" dirty="0" smtClean="0"/>
              <a:t>Link model to existing GMD1 model if necessary along western buffer area in eastern Colorado.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Calibrate model (water levels, streamflow, assess sustainability).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Run future pumping scenarios.</a:t>
            </a:r>
          </a:p>
          <a:p>
            <a:pPr marL="274320">
              <a:spcBef>
                <a:spcPts val="200"/>
              </a:spcBef>
            </a:pPr>
            <a:r>
              <a:rPr lang="en-US" sz="2400" b="1" dirty="0" smtClean="0"/>
              <a:t>Prepare </a:t>
            </a:r>
            <a:r>
              <a:rPr lang="en-US" sz="2400" b="1" dirty="0"/>
              <a:t>model documentation</a:t>
            </a:r>
            <a:r>
              <a:rPr lang="en-US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77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68680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000" b="1" dirty="0" smtClean="0"/>
              <a:t>Task 3:  GMD3 MODELING</a:t>
            </a:r>
          </a:p>
          <a:p>
            <a:pPr marL="274320">
              <a:spcBef>
                <a:spcPts val="1800"/>
              </a:spcBef>
            </a:pPr>
            <a:r>
              <a:rPr lang="en-US" sz="2400" b="1" dirty="0" smtClean="0"/>
              <a:t>Nov 1, 2019 – Oct 31, 2020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Update model to 2018 data.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Re-examine recharge representation.</a:t>
            </a:r>
          </a:p>
          <a:p>
            <a:pPr marL="548640" indent="-274320">
              <a:spcBef>
                <a:spcPts val="400"/>
              </a:spcBef>
            </a:pPr>
            <a:r>
              <a:rPr lang="en-US" sz="2400" b="1" dirty="0" smtClean="0"/>
              <a:t>Link model to existing GMD1 and GMD5 models. </a:t>
            </a:r>
          </a:p>
          <a:p>
            <a:pPr marL="548640" indent="-274320">
              <a:spcBef>
                <a:spcPts val="400"/>
              </a:spcBef>
            </a:pPr>
            <a:r>
              <a:rPr lang="en-US" sz="2400" b="1" dirty="0" smtClean="0"/>
              <a:t>Calibrate model (water levels, streamflow, assess sustainability).</a:t>
            </a:r>
          </a:p>
          <a:p>
            <a:pPr marL="274320">
              <a:spcBef>
                <a:spcPts val="400"/>
              </a:spcBef>
            </a:pPr>
            <a:r>
              <a:rPr lang="en-US" sz="2400" b="1" dirty="0" smtClean="0"/>
              <a:t>Run future pumping scenarios</a:t>
            </a:r>
            <a:r>
              <a:rPr lang="en-US" sz="2400" b="1" dirty="0"/>
              <a:t>.</a:t>
            </a:r>
          </a:p>
          <a:p>
            <a:pPr marL="274320">
              <a:spcBef>
                <a:spcPts val="200"/>
              </a:spcBef>
            </a:pPr>
            <a:r>
              <a:rPr lang="en-US" sz="2400" b="1" dirty="0"/>
              <a:t>Prepare model documentation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24492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3716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000" b="1" dirty="0" smtClean="0"/>
              <a:t>Task 4:  HPA RESULTS ASSESSMENT</a:t>
            </a:r>
          </a:p>
          <a:p>
            <a:pPr marL="274320">
              <a:spcBef>
                <a:spcPts val="1800"/>
              </a:spcBef>
            </a:pPr>
            <a:r>
              <a:rPr lang="en-US" sz="2400" b="1" dirty="0" smtClean="0"/>
              <a:t>Nov 1, 2020 – Apr 30, 2021</a:t>
            </a:r>
          </a:p>
          <a:p>
            <a:pPr marL="548640" indent="-274320">
              <a:spcBef>
                <a:spcPts val="1200"/>
              </a:spcBef>
            </a:pPr>
            <a:r>
              <a:rPr lang="en-US" sz="2400" b="1" dirty="0" smtClean="0"/>
              <a:t>Assessment of results from the entire Kansas High Plains aquifer modeling framework.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24492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7772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000" b="1" dirty="0" smtClean="0"/>
              <a:t>AQUIFER MODELING MAINTENANCE PROGRAM</a:t>
            </a:r>
          </a:p>
          <a:p>
            <a:pPr algn="ctr">
              <a:spcBef>
                <a:spcPts val="600"/>
              </a:spcBef>
            </a:pPr>
            <a:r>
              <a:rPr lang="en-US" sz="3000" b="1" dirty="0" smtClean="0"/>
              <a:t>(AMMP)</a:t>
            </a:r>
          </a:p>
          <a:p>
            <a:pPr marL="274320">
              <a:spcBef>
                <a:spcPts val="1800"/>
              </a:spcBef>
            </a:pPr>
            <a:r>
              <a:rPr lang="en-US" sz="2400" b="1" dirty="0" smtClean="0"/>
              <a:t>Program would consist of five-year segments.</a:t>
            </a:r>
          </a:p>
          <a:p>
            <a:pPr marL="548640" indent="-274320">
              <a:spcBef>
                <a:spcPts val="1200"/>
              </a:spcBef>
            </a:pPr>
            <a:r>
              <a:rPr lang="en-US" sz="2400" b="1" dirty="0" smtClean="0"/>
              <a:t>Each year: Update one of the four KGS GMD models on a rotating basis.</a:t>
            </a:r>
          </a:p>
          <a:p>
            <a:pPr marL="548640" indent="-274320">
              <a:spcBef>
                <a:spcPts val="1200"/>
              </a:spcBef>
            </a:pPr>
            <a:r>
              <a:rPr lang="en-US" sz="2400" b="1" dirty="0" smtClean="0"/>
              <a:t>Final year: Update linkages between models and assess results from entire Kansas High Plains aquifer modeling framework.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62282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60676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MODELING FRAMEWORK: TASK OVERVIEW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1. GMD2 Modeling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 </a:t>
            </a:r>
            <a:r>
              <a:rPr lang="en-US" sz="2400" b="1" dirty="0" smtClean="0"/>
              <a:t>    a. Sustainability Assessment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     b. Groundwater Model Expansion and Update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2. GMD4 Groundwater Model Update and Enhancement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3. GMD3 Groundwater Model Update and Enhancement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4. Results Assessment for High Plains Aquifer Modeling</a:t>
            </a:r>
          </a:p>
          <a:p>
            <a:pPr algn="ctr">
              <a:spcBef>
                <a:spcPts val="1800"/>
              </a:spcBef>
            </a:pPr>
            <a:r>
              <a:rPr lang="en-US" sz="2400" b="1" dirty="0" smtClean="0"/>
              <a:t>- - - - - - - - - - - -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Aquifer Modeling Maintenance Program Following Above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62282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8153400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000" b="1" dirty="0" smtClean="0"/>
              <a:t>Task 1:  GMD2 MODELING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Sustainability Assessment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Nov 1, 2015 – Mar 31, 2016</a:t>
            </a:r>
          </a:p>
          <a:p>
            <a:pPr marL="548640" indent="-274320">
              <a:spcBef>
                <a:spcPts val="200"/>
              </a:spcBef>
            </a:pPr>
            <a:r>
              <a:rPr lang="en-US" sz="2200" b="1" dirty="0"/>
              <a:t>Apply new KGS data-driven water-balance approach for estimating net inflow for sustainability </a:t>
            </a:r>
            <a:r>
              <a:rPr lang="en-US" sz="2200" b="1" dirty="0" smtClean="0"/>
              <a:t>assessment.</a:t>
            </a:r>
          </a:p>
          <a:p>
            <a:pPr>
              <a:spcBef>
                <a:spcPts val="600"/>
              </a:spcBef>
            </a:pPr>
            <a:endParaRPr lang="en-US" sz="800" b="1" dirty="0" smtClean="0"/>
          </a:p>
          <a:p>
            <a:r>
              <a:rPr lang="en-US" sz="2600" b="1" dirty="0" smtClean="0"/>
              <a:t>Groundwater Model Expansion and Update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Apr 1, 2016 – Oct 31, 2017</a:t>
            </a:r>
          </a:p>
          <a:p>
            <a:pPr marL="548640" indent="-274320">
              <a:spcBef>
                <a:spcPts val="200"/>
              </a:spcBef>
            </a:pPr>
            <a:r>
              <a:rPr lang="en-US" sz="2200" b="1" dirty="0" smtClean="0"/>
              <a:t>Expand model to include entire district and alluvial aquifer south of Wichita to Belle </a:t>
            </a:r>
            <a:r>
              <a:rPr lang="en-US" sz="2200" b="1" dirty="0" err="1" smtClean="0"/>
              <a:t>Plaine</a:t>
            </a:r>
            <a:r>
              <a:rPr lang="en-US" sz="2200" b="1" dirty="0" smtClean="0"/>
              <a:t>.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Update three-layer model to 2014 data.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Enhance model with hydrostratigraphy and new inflow approach.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Link model to existing GMD5 model.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Calibrate model (water levels, streamflow, assess sustainability).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Run future pumping scenarios.</a:t>
            </a:r>
          </a:p>
          <a:p>
            <a:pPr marL="274320">
              <a:spcBef>
                <a:spcPts val="200"/>
              </a:spcBef>
            </a:pPr>
            <a:r>
              <a:rPr lang="en-US" sz="2200" b="1" dirty="0" smtClean="0"/>
              <a:t>Prepare model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27262282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3" y="319949"/>
            <a:ext cx="8098614" cy="6218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2672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/>
              <a:t>Q</a:t>
            </a:r>
            <a:r>
              <a:rPr lang="en-US" b="1" baseline="-25000" dirty="0" err="1"/>
              <a:t>stable</a:t>
            </a:r>
            <a:r>
              <a:rPr lang="en-US" b="1" dirty="0"/>
              <a:t> = </a:t>
            </a:r>
            <a:r>
              <a:rPr lang="en-US" b="1" dirty="0" smtClean="0"/>
              <a:t>179. </a:t>
            </a:r>
            <a:r>
              <a:rPr lang="en-US" b="1" dirty="0"/>
              <a:t>x 10</a:t>
            </a:r>
            <a:r>
              <a:rPr lang="en-US" b="1" baseline="30000" dirty="0"/>
              <a:t>3</a:t>
            </a:r>
            <a:r>
              <a:rPr lang="en-US" b="1" dirty="0"/>
              <a:t> ac-</a:t>
            </a:r>
            <a:r>
              <a:rPr lang="en-US" b="1" dirty="0" err="1"/>
              <a:t>ft</a:t>
            </a:r>
            <a:endParaRPr lang="en-US" b="1" dirty="0"/>
          </a:p>
          <a:p>
            <a:pPr lvl="0"/>
            <a:r>
              <a:rPr lang="en-US" b="1" dirty="0" err="1" smtClean="0"/>
              <a:t>Q</a:t>
            </a:r>
            <a:r>
              <a:rPr lang="en-US" b="1" baseline="-25000" dirty="0" err="1" smtClean="0"/>
              <a:t>average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182. </a:t>
            </a:r>
            <a:r>
              <a:rPr lang="en-US" b="1" dirty="0"/>
              <a:t>x 10</a:t>
            </a:r>
            <a:r>
              <a:rPr lang="en-US" b="1" baseline="30000" dirty="0"/>
              <a:t>3</a:t>
            </a:r>
            <a:r>
              <a:rPr lang="en-US" b="1" dirty="0"/>
              <a:t> ac-</a:t>
            </a:r>
            <a:r>
              <a:rPr lang="en-US" b="1" dirty="0" err="1"/>
              <a:t>ft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396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4174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Climatic Divisions </a:t>
            </a:r>
            <a:r>
              <a:rPr lang="en-US" sz="2800" b="1" dirty="0" smtClean="0">
                <a:solidFill>
                  <a:prstClr val="black"/>
                </a:solidFill>
              </a:rPr>
              <a:t>and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Groundwater Management Districts </a:t>
            </a:r>
            <a:r>
              <a:rPr lang="en-US" sz="2800" b="1" dirty="0" smtClean="0">
                <a:solidFill>
                  <a:prstClr val="black"/>
                </a:solidFill>
              </a:rPr>
              <a:t>in Kansas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02920" y="1447803"/>
            <a:ext cx="8229600" cy="4829464"/>
            <a:chOff x="246888" y="1447800"/>
            <a:chExt cx="8778240" cy="51514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88" y="1447800"/>
              <a:ext cx="8778240" cy="515143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54467" y="2057400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GMD4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3867" y="4186535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GMD5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5177135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GMD3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0667" y="3424535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GMD1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6771" y="4114800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GMD2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6913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6" y="313604"/>
            <a:ext cx="8111308" cy="6230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4572000"/>
            <a:ext cx="3834704" cy="923330"/>
          </a:xfrm>
          <a:prstGeom prst="rect">
            <a:avLst/>
          </a:prstGeom>
          <a:solidFill>
            <a:srgbClr val="FDE3BA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786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3" y="319949"/>
            <a:ext cx="8098614" cy="6218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2672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/>
              <a:t>Q</a:t>
            </a:r>
            <a:r>
              <a:rPr lang="en-US" b="1" baseline="-25000" dirty="0" err="1"/>
              <a:t>stable</a:t>
            </a:r>
            <a:r>
              <a:rPr lang="en-US" b="1" dirty="0"/>
              <a:t> = </a:t>
            </a:r>
            <a:r>
              <a:rPr lang="en-US" b="1" dirty="0" smtClean="0"/>
              <a:t>179. </a:t>
            </a:r>
            <a:r>
              <a:rPr lang="en-US" b="1" dirty="0"/>
              <a:t>x 10</a:t>
            </a:r>
            <a:r>
              <a:rPr lang="en-US" b="1" baseline="30000" dirty="0"/>
              <a:t>3</a:t>
            </a:r>
            <a:r>
              <a:rPr lang="en-US" b="1" dirty="0"/>
              <a:t> ac-</a:t>
            </a:r>
            <a:r>
              <a:rPr lang="en-US" b="1" dirty="0" err="1"/>
              <a:t>ft</a:t>
            </a:r>
            <a:endParaRPr lang="en-US" b="1" dirty="0"/>
          </a:p>
          <a:p>
            <a:pPr lvl="0"/>
            <a:r>
              <a:rPr lang="en-US" b="1" dirty="0" err="1" smtClean="0"/>
              <a:t>Q</a:t>
            </a:r>
            <a:r>
              <a:rPr lang="en-US" b="1" baseline="-25000" dirty="0" err="1" smtClean="0"/>
              <a:t>average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182. </a:t>
            </a:r>
            <a:r>
              <a:rPr lang="en-US" b="1" dirty="0"/>
              <a:t>x 10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  <a:r>
              <a:rPr lang="en-US" b="1" dirty="0" smtClean="0"/>
              <a:t>ac-</a:t>
            </a:r>
            <a:r>
              <a:rPr lang="en-US" b="1" dirty="0" err="1" smtClean="0"/>
              <a:t>ft</a:t>
            </a:r>
            <a:endParaRPr lang="en-US" b="1" dirty="0" smtClean="0"/>
          </a:p>
          <a:p>
            <a:pPr lvl="0"/>
            <a:r>
              <a:rPr lang="en-US" b="1" dirty="0" smtClean="0"/>
              <a:t>Q</a:t>
            </a:r>
            <a:r>
              <a:rPr lang="en-US" b="1" baseline="-25000" dirty="0" smtClean="0"/>
              <a:t>SPI=0</a:t>
            </a:r>
            <a:r>
              <a:rPr lang="en-US" b="1" dirty="0" smtClean="0"/>
              <a:t> = 195. x 10</a:t>
            </a:r>
            <a:r>
              <a:rPr lang="en-US" b="1" baseline="30000" dirty="0" smtClean="0"/>
              <a:t>3</a:t>
            </a:r>
            <a:r>
              <a:rPr lang="en-US" b="1" dirty="0" smtClean="0"/>
              <a:t> ac-</a:t>
            </a:r>
            <a:r>
              <a:rPr lang="en-US" b="1" dirty="0" err="1" smtClean="0"/>
              <a:t>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15221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0" y="230017"/>
            <a:ext cx="8200164" cy="6357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2590800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Q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stable</a:t>
            </a:r>
            <a:r>
              <a:rPr lang="en-US" b="1" dirty="0" smtClean="0">
                <a:solidFill>
                  <a:srgbClr val="0000FF"/>
                </a:solidFill>
              </a:rPr>
              <a:t> = 48.0 x 10</a:t>
            </a:r>
            <a:r>
              <a:rPr lang="en-US" b="1" baseline="30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ac-</a:t>
            </a:r>
            <a:r>
              <a:rPr lang="en-US" b="1" dirty="0" err="1" smtClean="0">
                <a:solidFill>
                  <a:srgbClr val="0000FF"/>
                </a:solidFill>
              </a:rPr>
              <a:t>ft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Q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av</a:t>
            </a:r>
            <a:r>
              <a:rPr lang="en-US" b="1" dirty="0" smtClean="0">
                <a:solidFill>
                  <a:srgbClr val="0000FF"/>
                </a:solidFill>
              </a:rPr>
              <a:t> = 48.1 x 10</a:t>
            </a:r>
            <a:r>
              <a:rPr lang="en-US" b="1" baseline="30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ac-</a:t>
            </a:r>
            <a:r>
              <a:rPr lang="en-US" b="1" dirty="0" err="1" smtClean="0">
                <a:solidFill>
                  <a:srgbClr val="0000FF"/>
                </a:solidFill>
              </a:rPr>
              <a:t>ft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33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rgbClr val="008000"/>
                </a:solidFill>
              </a:rPr>
              <a:t>Q</a:t>
            </a:r>
            <a:r>
              <a:rPr lang="en-US" b="1" baseline="-25000" dirty="0" err="1">
                <a:solidFill>
                  <a:srgbClr val="008000"/>
                </a:solidFill>
              </a:rPr>
              <a:t>stable</a:t>
            </a:r>
            <a:r>
              <a:rPr lang="en-US" b="1" dirty="0">
                <a:solidFill>
                  <a:srgbClr val="008000"/>
                </a:solidFill>
              </a:rPr>
              <a:t> = </a:t>
            </a:r>
            <a:r>
              <a:rPr lang="en-US" b="1" dirty="0" smtClean="0">
                <a:solidFill>
                  <a:srgbClr val="008000"/>
                </a:solidFill>
              </a:rPr>
              <a:t>30.4 </a:t>
            </a:r>
            <a:r>
              <a:rPr lang="en-US" b="1" dirty="0">
                <a:solidFill>
                  <a:srgbClr val="008000"/>
                </a:solidFill>
              </a:rPr>
              <a:t>x 10</a:t>
            </a:r>
            <a:r>
              <a:rPr lang="en-US" b="1" baseline="30000" dirty="0">
                <a:solidFill>
                  <a:srgbClr val="008000"/>
                </a:solidFill>
              </a:rPr>
              <a:t>3</a:t>
            </a:r>
            <a:r>
              <a:rPr lang="en-US" b="1" dirty="0">
                <a:solidFill>
                  <a:srgbClr val="008000"/>
                </a:solidFill>
              </a:rPr>
              <a:t> ac-</a:t>
            </a:r>
            <a:r>
              <a:rPr lang="en-US" b="1" dirty="0" err="1">
                <a:solidFill>
                  <a:srgbClr val="008000"/>
                </a:solidFill>
              </a:rPr>
              <a:t>ft</a:t>
            </a:r>
            <a:endParaRPr lang="en-US" b="1" dirty="0">
              <a:solidFill>
                <a:srgbClr val="008000"/>
              </a:solidFill>
            </a:endParaRPr>
          </a:p>
          <a:p>
            <a:pPr lvl="0"/>
            <a:r>
              <a:rPr lang="en-US" b="1" dirty="0" err="1">
                <a:solidFill>
                  <a:srgbClr val="008000"/>
                </a:solidFill>
              </a:rPr>
              <a:t>Q</a:t>
            </a:r>
            <a:r>
              <a:rPr lang="en-US" b="1" baseline="-25000" dirty="0" err="1">
                <a:solidFill>
                  <a:srgbClr val="008000"/>
                </a:solidFill>
              </a:rPr>
              <a:t>av</a:t>
            </a:r>
            <a:r>
              <a:rPr lang="en-US" b="1" dirty="0">
                <a:solidFill>
                  <a:srgbClr val="008000"/>
                </a:solidFill>
              </a:rPr>
              <a:t> = </a:t>
            </a:r>
            <a:r>
              <a:rPr lang="en-US" b="1" dirty="0" smtClean="0">
                <a:solidFill>
                  <a:srgbClr val="008000"/>
                </a:solidFill>
              </a:rPr>
              <a:t>31.8 </a:t>
            </a:r>
            <a:r>
              <a:rPr lang="en-US" b="1" dirty="0">
                <a:solidFill>
                  <a:srgbClr val="008000"/>
                </a:solidFill>
              </a:rPr>
              <a:t>x 10</a:t>
            </a:r>
            <a:r>
              <a:rPr lang="en-US" b="1" baseline="30000" dirty="0">
                <a:solidFill>
                  <a:srgbClr val="008000"/>
                </a:solidFill>
              </a:rPr>
              <a:t>3</a:t>
            </a:r>
            <a:r>
              <a:rPr lang="en-US" b="1" dirty="0">
                <a:solidFill>
                  <a:srgbClr val="008000"/>
                </a:solidFill>
              </a:rPr>
              <a:t> ac-</a:t>
            </a:r>
            <a:r>
              <a:rPr lang="en-US" b="1" dirty="0" err="1">
                <a:solidFill>
                  <a:srgbClr val="008000"/>
                </a:solidFill>
              </a:rPr>
              <a:t>ft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68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7" y="243809"/>
            <a:ext cx="8479426" cy="63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92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3" y="243809"/>
            <a:ext cx="8466733" cy="63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020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454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Whittemore</dc:creator>
  <cp:lastModifiedBy>Jim Butler</cp:lastModifiedBy>
  <cp:revision>49</cp:revision>
  <cp:lastPrinted>2015-10-20T21:54:33Z</cp:lastPrinted>
  <dcterms:created xsi:type="dcterms:W3CDTF">2015-10-16T20:17:28Z</dcterms:created>
  <dcterms:modified xsi:type="dcterms:W3CDTF">2015-10-21T21:52:23Z</dcterms:modified>
</cp:coreProperties>
</file>