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550" r:id="rId3"/>
    <p:sldId id="451" r:id="rId4"/>
    <p:sldId id="257" r:id="rId5"/>
    <p:sldId id="265" r:id="rId6"/>
    <p:sldId id="266" r:id="rId7"/>
    <p:sldId id="263" r:id="rId8"/>
    <p:sldId id="262" r:id="rId9"/>
    <p:sldId id="561" r:id="rId10"/>
    <p:sldId id="264" r:id="rId11"/>
    <p:sldId id="267" r:id="rId12"/>
    <p:sldId id="563" r:id="rId13"/>
    <p:sldId id="564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26C945-B318-D6E0-916E-CFDFA639A9CB}" name="Medley, Terry [KDA]" initials="TM" userId="S::terry.medley@kda.ks.gov::83ed1733-4adb-4949-b314-458103768e3c" providerId="AD"/>
  <p188:author id="{F184848E-16AE-875E-9601-F7CE23B3CAEB}" name="Lansdowne, Heather [KDA]" initials="LH[" userId="S::heather.lansdowne@kda.ks.gov::0440fcaf-3339-40a4-bc14-6e265bcfb7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1" autoAdjust="0"/>
    <p:restoredTop sz="89474" autoAdjust="0"/>
  </p:normalViewPr>
  <p:slideViewPr>
    <p:cSldViewPr snapToGrid="0">
      <p:cViewPr varScale="1">
        <p:scale>
          <a:sx n="74" d="100"/>
          <a:sy n="74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17B2-E91A-47F3-8680-D63B042C7482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B84C0-62C8-4CCE-9CB8-C0980375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let us know if you would like to change this photo to fit your presentation.</a:t>
            </a:r>
          </a:p>
          <a:p>
            <a:r>
              <a:rPr lang="en-US" dirty="0"/>
              <a:t>We can easily do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B84C0-62C8-4CCE-9CB8-C09803754A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0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B84C0-62C8-4CCE-9CB8-C09803754A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2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03D9-D22E-411C-A772-5950B119E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21EF5-D5FC-4BDE-A5CB-58E620529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9EA65-8E1C-44A4-A26C-C40F5FDF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9D03C-8FB8-4291-BF8E-96B384A7D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894D8-967D-4264-A4BB-E15B3144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580C3C-2482-48C3-B161-5D54D25F7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4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5603BC-B4B8-4F7F-9750-D416416243C8}"/>
              </a:ext>
            </a:extLst>
          </p:cNvPr>
          <p:cNvSpPr>
            <a:spLocks noChangeAspect="1"/>
          </p:cNvSpPr>
          <p:nvPr userDrawn="1"/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054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54BD6-A691-49FA-B0E3-4F2E8398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5030F-582D-4A24-B96A-0688CC5F5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10A89-8D58-4EDF-985D-E26221AFD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1548-A3CE-41AF-927F-AC6AE0A9C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89606-8613-4A3A-B2D3-A3D9C4EC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8AC0E9-B995-4BDC-B5F4-61F76015E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BDE2D-4A5A-4BF8-B8F0-FC8730C67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2F23C-409A-4C25-951F-CBF32C17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5BCE2-63CD-4129-8EA8-7F8D2CBC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C7E-0725-487D-AB92-1FA5CC36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4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225D-2027-4B21-BE6C-0DA1307F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7587-E282-405E-9E23-8E20D39BA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6DA42-39A9-4B71-A037-4FD6A8BE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F866B-06AB-4AE2-933D-908259B2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DB4FE-873D-4D0F-935F-21466A81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3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29D3-5DDD-4303-9F54-043C81B5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321CE-7281-4E58-B7D1-8B7ABC897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F39E-B64E-4DE7-A83F-9EC299BC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4F46B-040C-4ADB-8911-0074DAF4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BB496-848F-45FD-99E1-752043B8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6E8D-753B-4708-B789-E9D18F2D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528CB-7FAA-46CA-B62D-89BC0985A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000A4-7F8F-4B7E-9B67-2C7752F9B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08448-0BE2-465F-943D-0FA31B79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D3C12-815A-42E2-97F0-46040A3E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D24F8-D1D9-4747-844F-B0C0AE74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6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078E7-E793-4A6B-8B38-C74A0851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06398-E9C9-4F54-A9E2-B3387C4AE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87BC4-E11D-49DC-B367-F70C077F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404A9-FBD1-4553-8422-D02CDF1F6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9356C7-CDD0-43DD-A27F-D69633FF5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CF39B2-13D8-4572-8B6F-0078C4DD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66493C-D07D-49F2-88AC-C2642473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D4E2D-AE2C-4181-92C3-9F4DE982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6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6987B-D175-48E6-9DA0-26AFEF08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B59382-944B-4112-977C-20ADC53F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0365E4-C4CA-4246-B7C5-F3AB1837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935C2-941D-4B31-9EA3-A23B85E8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1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BE0E8A-55C3-4D2F-A141-C4479CB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4E504-1D26-4004-81D0-47680426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F7591-D8E4-4420-A474-C753B34A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05E65-7333-4732-BAB1-DD3B73533C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2825" y="5265738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597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A1472-2637-46C6-9905-545B013F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14FA-69ED-4BE3-9D7A-3DE679B0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C8B90-FE8C-4D28-BA16-2C2F17BBB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9AA7D-B401-4DFA-8A7F-8EA0E8C0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BA329-8B93-4266-BAE4-96FAC053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EB91D-D1E1-4006-8D84-1A64A73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7CA8-85FC-49DE-AFF2-3B0599F7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8A10B4-1EC0-43B4-8198-A7D626B6C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C26BF-8DA8-4228-B592-21270B99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C9784-893B-44C6-AA8B-20F20155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2C6D1-D2DE-482B-B731-CA424819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A374C-675D-46FD-B2E3-0F49B70E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393FA1-E7F0-43BD-81BD-B9C60869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416B8-3350-46A7-A34F-15569E32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32406-72F5-46D5-85B2-FF8661C13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95B15-9A69-410E-AD46-12F85E679F2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31B2B-22D1-4ECD-91DF-5F2DC20F8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B1C8F-7300-4BE5-B533-FA4CBDE74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1876C-B7CB-4CD7-ADD7-90A61A9FB3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F7EED-80AE-449E-8EFB-F3090C5941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4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269F90-EB22-4CD5-A83C-36F41C377103}"/>
              </a:ext>
            </a:extLst>
          </p:cNvPr>
          <p:cNvSpPr>
            <a:spLocks noChangeAspect="1"/>
          </p:cNvSpPr>
          <p:nvPr userDrawn="1"/>
        </p:nvSpPr>
        <p:spPr>
          <a:xfrm>
            <a:off x="231140" y="221130"/>
            <a:ext cx="11724640" cy="6448612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picture containing meter&#10;&#10;Description automatically generated">
            <a:extLst>
              <a:ext uri="{FF2B5EF4-FFF2-40B4-BE49-F238E27FC236}">
                <a16:creationId xmlns:a16="http://schemas.microsoft.com/office/drawing/2014/main" id="{39CDA78C-BA84-42DF-9B4B-1687F64AF69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577604" y="5920309"/>
            <a:ext cx="1036792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4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arl.Lewis@ks.gov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mbrose.Ketter@ks.gov" TargetMode="External"/><Relationship Id="rId4" Type="http://schemas.openxmlformats.org/officeDocument/2006/relationships/hyperlink" Target="mailto:Terry.Medley@ks.go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44B9E0E-3674-4419-971B-BBF35E862E93}"/>
              </a:ext>
            </a:extLst>
          </p:cNvPr>
          <p:cNvSpPr txBox="1">
            <a:spLocks/>
          </p:cNvSpPr>
          <p:nvPr/>
        </p:nvSpPr>
        <p:spPr>
          <a:xfrm>
            <a:off x="245889" y="3527936"/>
            <a:ext cx="11714971" cy="153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 sz="57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State Association of Kansas Watersheds Annual Meeting</a:t>
            </a:r>
            <a:endParaRPr lang="en-US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E57B5DA-7AB2-4A9F-B385-72D94A141382}"/>
              </a:ext>
            </a:extLst>
          </p:cNvPr>
          <p:cNvSpPr txBox="1">
            <a:spLocks/>
          </p:cNvSpPr>
          <p:nvPr/>
        </p:nvSpPr>
        <p:spPr>
          <a:xfrm>
            <a:off x="4846598" y="6062673"/>
            <a:ext cx="2498804" cy="4221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cap="none" dirty="0">
                <a:solidFill>
                  <a:schemeClr val="bg1"/>
                </a:solidFill>
                <a:latin typeface="Franklin Gothic Demi" panose="020B0703020102020204" pitchFamily="34" charset="0"/>
              </a:rPr>
              <a:t>January 30, 2024</a:t>
            </a:r>
            <a:endParaRPr lang="en-US" sz="1200" cap="none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255A721-B469-437B-BD20-AC5E7D5D7196}"/>
              </a:ext>
            </a:extLst>
          </p:cNvPr>
          <p:cNvSpPr txBox="1">
            <a:spLocks/>
          </p:cNvSpPr>
          <p:nvPr/>
        </p:nvSpPr>
        <p:spPr>
          <a:xfrm>
            <a:off x="2005139" y="5597105"/>
            <a:ext cx="8213035" cy="4221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cap="none" dirty="0">
                <a:solidFill>
                  <a:schemeClr val="bg1"/>
                </a:solidFill>
                <a:latin typeface="Franklin Gothic Demi" panose="020B0703020102020204" pitchFamily="34" charset="0"/>
              </a:rPr>
              <a:t>Division of Water Resources — Water Structures</a:t>
            </a:r>
            <a:endParaRPr lang="en-US" sz="1200" cap="none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650846-9793-441C-A403-E0619F06BB67}"/>
              </a:ext>
            </a:extLst>
          </p:cNvPr>
          <p:cNvCxnSpPr/>
          <p:nvPr/>
        </p:nvCxnSpPr>
        <p:spPr>
          <a:xfrm>
            <a:off x="1988573" y="5068562"/>
            <a:ext cx="8229601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outdoor, nature, weir, trunk&#10;&#10;Description automatically generated">
            <a:extLst>
              <a:ext uri="{FF2B5EF4-FFF2-40B4-BE49-F238E27FC236}">
                <a16:creationId xmlns:a16="http://schemas.microsoft.com/office/drawing/2014/main" id="{27FBD7DF-3786-8202-1CBB-CD25A8382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1" t="24575" r="2061" b="34956"/>
          <a:stretch/>
        </p:blipFill>
        <p:spPr>
          <a:xfrm>
            <a:off x="67681" y="304800"/>
            <a:ext cx="11817763" cy="3124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63262-B352-E531-FAC9-AA6FFF8E5DBE}"/>
              </a:ext>
            </a:extLst>
          </p:cNvPr>
          <p:cNvSpPr txBox="1"/>
          <p:nvPr/>
        </p:nvSpPr>
        <p:spPr>
          <a:xfrm>
            <a:off x="3722724" y="5299420"/>
            <a:ext cx="7579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THE KANSAS DEPARTMENT OF AGRICULTURE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6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73E6D5-477F-F604-9DE1-C8550BDD37D2}"/>
              </a:ext>
            </a:extLst>
          </p:cNvPr>
          <p:cNvSpPr txBox="1">
            <a:spLocks/>
          </p:cNvSpPr>
          <p:nvPr/>
        </p:nvSpPr>
        <p:spPr>
          <a:xfrm>
            <a:off x="1347537" y="1005133"/>
            <a:ext cx="4930715" cy="4042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Staffing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Kansas ranks 49</a:t>
            </a:r>
            <a:r>
              <a:rPr lang="en-US" sz="2000" cap="none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th</a:t>
            </a: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 of the 50 state dam safety programs on the number of dams per Full Time Equivalent (FTE).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To perform existing services and proposed inspections, we would need 16 FTEs.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FC9C2A-4731-6909-AE6F-69C64E2BA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390" y="1005133"/>
            <a:ext cx="4622220" cy="33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2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73E6D5-477F-F604-9DE1-C8550BDD37D2}"/>
              </a:ext>
            </a:extLst>
          </p:cNvPr>
          <p:cNvSpPr txBox="1">
            <a:spLocks/>
          </p:cNvSpPr>
          <p:nvPr/>
        </p:nvSpPr>
        <p:spPr>
          <a:xfrm>
            <a:off x="1529288" y="1377262"/>
            <a:ext cx="4720684" cy="1704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Watershed District Act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Regulations are needed to clarify requirements of the Act.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BE7AA3-8F88-CE94-50B8-81CD3CB6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972" y="1377262"/>
            <a:ext cx="5314950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93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73E6D5-477F-F604-9DE1-C8550BDD37D2}"/>
              </a:ext>
            </a:extLst>
          </p:cNvPr>
          <p:cNvSpPr txBox="1">
            <a:spLocks/>
          </p:cNvSpPr>
          <p:nvPr/>
        </p:nvSpPr>
        <p:spPr>
          <a:xfrm>
            <a:off x="1529287" y="746616"/>
            <a:ext cx="9133425" cy="2533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Other Recommendations Not Included in the Evaluation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Road fill dry detention exemption.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Exempt state, county, or municipal dry detention road fill dams from dam requirements.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Permit as stream obstruction.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2D814-DD55-D102-38A9-29188FE4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196" y="3429000"/>
            <a:ext cx="7542571" cy="22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91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62D7D-07E7-4D5D-A46E-E7AC90F0A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266" y="6349676"/>
            <a:ext cx="493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C76520-7FCC-44A3-A600-548B8669A85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1C76880-222E-B336-FA2C-4664F1F54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85" y="552246"/>
            <a:ext cx="11438300" cy="10128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Demi" panose="020B0703020102020204" pitchFamily="34" charset="0"/>
              </a:rPr>
              <a:t>Potential Regulatory Changes</a:t>
            </a:r>
            <a:endParaRPr lang="en-US" sz="4000" dirty="0">
              <a:solidFill>
                <a:schemeClr val="accent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AD6C8-DC2D-E0C2-2E3E-DD3E7C82E788}"/>
              </a:ext>
            </a:extLst>
          </p:cNvPr>
          <p:cNvSpPr txBox="1"/>
          <p:nvPr/>
        </p:nvSpPr>
        <p:spPr>
          <a:xfrm>
            <a:off x="1215735" y="1672936"/>
            <a:ext cx="911282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rgbClr val="53575A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900" dirty="0">
              <a:solidFill>
                <a:srgbClr val="53575A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900" dirty="0">
              <a:solidFill>
                <a:srgbClr val="53575A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53575A"/>
                </a:solidFill>
                <a:latin typeface="Franklin Gothic Demi" panose="020B0703020102020204" pitchFamily="34" charset="0"/>
              </a:rPr>
              <a:t>Use Risk Informed Decision Making to define “Unsafe Dam” in regulations or guidance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900" dirty="0">
              <a:solidFill>
                <a:srgbClr val="53575A"/>
              </a:solidFill>
              <a:latin typeface="Franklin Gothic Demi" panose="020B07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53575A"/>
                </a:solidFill>
                <a:latin typeface="Franklin Gothic Demi" panose="020B0703020102020204" pitchFamily="34" charset="0"/>
              </a:rPr>
              <a:t>Added flexibility for modifications and repairs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53575A"/>
                </a:solidFill>
                <a:latin typeface="Franklin Gothic Demi" panose="020B0703020102020204" pitchFamily="34" charset="0"/>
              </a:rPr>
              <a:t>Modify K.A.R 5-40-76 (Repair or modification of a permitted dam shall meet the statutes and regulations in effect when the application for repair or modification is filed.)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900" dirty="0">
              <a:solidFill>
                <a:srgbClr val="53575A"/>
              </a:solidFill>
              <a:latin typeface="Franklin Gothic Demi" panose="020B07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53575A"/>
                </a:solidFill>
                <a:latin typeface="Franklin Gothic Demi" panose="020B0703020102020204" pitchFamily="34" charset="0"/>
              </a:rPr>
              <a:t>Move non-safety standard design criteria to guidance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latin typeface="Franklin Gothic Demi" panose="020B07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795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44B9E0E-3674-4419-971B-BBF35E862E93}"/>
              </a:ext>
            </a:extLst>
          </p:cNvPr>
          <p:cNvSpPr txBox="1">
            <a:spLocks/>
          </p:cNvSpPr>
          <p:nvPr/>
        </p:nvSpPr>
        <p:spPr>
          <a:xfrm>
            <a:off x="245889" y="1890070"/>
            <a:ext cx="11714971" cy="153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THANK YOU</a:t>
            </a:r>
            <a:endParaRPr lang="en-US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650846-9793-441C-A403-E0619F06BB67}"/>
              </a:ext>
            </a:extLst>
          </p:cNvPr>
          <p:cNvCxnSpPr>
            <a:cxnSpLocks/>
          </p:cNvCxnSpPr>
          <p:nvPr/>
        </p:nvCxnSpPr>
        <p:spPr>
          <a:xfrm>
            <a:off x="1988574" y="3423538"/>
            <a:ext cx="8229601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4414B91-852F-487A-B29B-DECEDB7B7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78" y="5817895"/>
            <a:ext cx="1036792" cy="5980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C7B6EE-B2A7-5A9E-2A00-F79CFD0F1019}"/>
              </a:ext>
            </a:extLst>
          </p:cNvPr>
          <p:cNvGrpSpPr/>
          <p:nvPr/>
        </p:nvGrpSpPr>
        <p:grpSpPr>
          <a:xfrm>
            <a:off x="921292" y="3630007"/>
            <a:ext cx="10364164" cy="1658430"/>
            <a:chOff x="913918" y="3630007"/>
            <a:chExt cx="10364164" cy="165843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8351345-9C81-4D2A-B4A9-2ED3CDAF253D}"/>
                </a:ext>
              </a:extLst>
            </p:cNvPr>
            <p:cNvSpPr txBox="1">
              <a:spLocks/>
            </p:cNvSpPr>
            <p:nvPr/>
          </p:nvSpPr>
          <p:spPr>
            <a:xfrm>
              <a:off x="913918" y="3630007"/>
              <a:ext cx="2542725" cy="132699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24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Earl Lewis, P.E.</a:t>
              </a:r>
            </a:p>
            <a:p>
              <a:pPr algn="ctr"/>
              <a: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Chief Engineer</a:t>
              </a:r>
              <a:b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</a:br>
              <a: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Earl.Lewis@ks.gov</a:t>
              </a:r>
              <a:endParaRPr lang="en-US" sz="2000" cap="none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7C9BF6B7-EFCE-D474-8654-50CF0565FA96}"/>
                </a:ext>
              </a:extLst>
            </p:cNvPr>
            <p:cNvSpPr txBox="1">
              <a:spLocks/>
            </p:cNvSpPr>
            <p:nvPr/>
          </p:nvSpPr>
          <p:spPr>
            <a:xfrm>
              <a:off x="4214127" y="3630007"/>
              <a:ext cx="3281555" cy="165843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24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Terry Medley, P.E.</a:t>
              </a:r>
            </a:p>
            <a:p>
              <a:pPr algn="ctr"/>
              <a: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Water Structures</a:t>
              </a:r>
            </a:p>
            <a:p>
              <a:pPr algn="ctr"/>
              <a: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Program Manager</a:t>
              </a:r>
              <a:b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</a:br>
              <a: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Terry.Medley@ks.gov</a:t>
              </a:r>
              <a:endParaRPr lang="en-US" sz="2000" cap="none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AFEF569B-007C-AF32-B76A-3EF9DDD3A1A6}"/>
                </a:ext>
              </a:extLst>
            </p:cNvPr>
            <p:cNvSpPr txBox="1">
              <a:spLocks/>
            </p:cNvSpPr>
            <p:nvPr/>
          </p:nvSpPr>
          <p:spPr>
            <a:xfrm>
              <a:off x="8253166" y="3630007"/>
              <a:ext cx="3024916" cy="132700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800" b="0" kern="1200" cap="all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24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Ambrose </a:t>
              </a:r>
              <a:r>
                <a:rPr lang="en-US" sz="2400" cap="none" dirty="0" err="1">
                  <a:solidFill>
                    <a:schemeClr val="bg1"/>
                  </a:solidFill>
                  <a:latin typeface="Franklin Gothic Demi" panose="020B0703020102020204" pitchFamily="34" charset="0"/>
                </a:rPr>
                <a:t>Ketter</a:t>
              </a:r>
              <a:r>
                <a:rPr lang="en-US" sz="24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, P.E.</a:t>
              </a:r>
            </a:p>
            <a:p>
              <a:pPr algn="ctr"/>
              <a: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Dam Safety, Team Leader</a:t>
              </a:r>
              <a:b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</a:br>
              <a:r>
                <a:rPr lang="en-US" sz="2000" cap="none" dirty="0">
                  <a:solidFill>
                    <a:schemeClr val="bg1"/>
                  </a:solidFill>
                  <a:latin typeface="Franklin Gothic Demi" panose="020B07030201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Ambrose.Ketter@ks.gov</a:t>
              </a:r>
              <a:endParaRPr lang="en-US" sz="2000" cap="none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99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9050CE9-B777-46C9-A716-1F79C9834FF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Project Overview</a:t>
            </a: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9B669F17-A7FE-492D-BBE1-18FAADC56582}"/>
              </a:ext>
            </a:extLst>
          </p:cNvPr>
          <p:cNvSpPr txBox="1">
            <a:spLocks/>
          </p:cNvSpPr>
          <p:nvPr/>
        </p:nvSpPr>
        <p:spPr>
          <a:xfrm>
            <a:off x="614049" y="1545869"/>
            <a:ext cx="11144304" cy="451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latin typeface="Franklin Gothic Demi" panose="020B0703020102020204" pitchFamily="34" charset="0"/>
              </a:rPr>
              <a:t>The following areas were included in the evaluation: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Demi" panose="020B0703020102020204" pitchFamily="34" charset="0"/>
              </a:rPr>
              <a:t>Dam Permitting/Approval Process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Demi" panose="020B0703020102020204" pitchFamily="34" charset="0"/>
              </a:rPr>
              <a:t>Dam Inspection Process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Demi" panose="020B0703020102020204" pitchFamily="34" charset="0"/>
              </a:rPr>
              <a:t>Assessment of Risk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Demi" panose="020B0703020102020204" pitchFamily="34" charset="0"/>
              </a:rPr>
              <a:t>Compliance and Enforcement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Demi" panose="020B0703020102020204" pitchFamily="34" charset="0"/>
              </a:rPr>
              <a:t>Watershed District Act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Demi" panose="020B0703020102020204" pitchFamily="34" charset="0"/>
              </a:rPr>
              <a:t>Other Programmatic Challenges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Demi" panose="020B0703020102020204" pitchFamily="34" charset="0"/>
              </a:rPr>
              <a:t>Staffing and Funding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Demi" panose="020B0703020102020204" pitchFamily="34" charset="0"/>
              </a:rPr>
              <a:t>Staffing Adjustments for Recommended Enhancements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4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9050CE9-B777-46C9-A716-1F79C9834FF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Project Approach</a:t>
            </a: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9B669F17-A7FE-492D-BBE1-18FAADC56582}"/>
              </a:ext>
            </a:extLst>
          </p:cNvPr>
          <p:cNvSpPr txBox="1">
            <a:spLocks/>
          </p:cNvSpPr>
          <p:nvPr/>
        </p:nvSpPr>
        <p:spPr>
          <a:xfrm>
            <a:off x="614049" y="1621192"/>
            <a:ext cx="10712042" cy="4696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latin typeface="Franklin Gothic Demi" panose="020B0703020102020204" pitchFamily="34" charset="0"/>
              </a:rPr>
              <a:t>Compare the Dam Safety Program’s regulatory program and processes to other states, national averages and industry standards.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100" dirty="0">
                <a:latin typeface="Franklin Gothic Demi" panose="020B0703020102020204" pitchFamily="34" charset="0"/>
              </a:rPr>
              <a:t>Interviews with Program Staff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100" dirty="0">
                <a:latin typeface="Franklin Gothic Demi" panose="020B0703020102020204" pitchFamily="34" charset="0"/>
              </a:rPr>
              <a:t>Interviews with other states’ Dam Safety Program Representatives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1900" dirty="0">
                <a:latin typeface="Franklin Gothic Demi" panose="020B0703020102020204" pitchFamily="34" charset="0"/>
              </a:rPr>
              <a:t>Alabama, Arizona, California, Colorado, Connecticut, Georgia, Mississippi, Missouri, Nebraska, Ohio, Oklahoma, Pennsylvania, Tennessee, Texas, Utah, Vermont, Virginia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100" dirty="0">
                <a:latin typeface="Franklin Gothic Demi" panose="020B0703020102020204" pitchFamily="34" charset="0"/>
              </a:rPr>
              <a:t>Review publications and industry standards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1900" dirty="0">
                <a:latin typeface="Franklin Gothic Demi" panose="020B0703020102020204" pitchFamily="34" charset="0"/>
              </a:rPr>
              <a:t>ASDSO publications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1900" dirty="0">
                <a:latin typeface="Franklin Gothic Demi" panose="020B0703020102020204" pitchFamily="34" charset="0"/>
              </a:rPr>
              <a:t>NRCS publications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1900" dirty="0">
                <a:latin typeface="Franklin Gothic Demi" panose="020B0703020102020204" pitchFamily="34" charset="0"/>
              </a:rPr>
              <a:t>US Fish and Wildlife publications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1900" dirty="0">
                <a:latin typeface="Franklin Gothic Demi" panose="020B0703020102020204" pitchFamily="34" charset="0"/>
              </a:rPr>
              <a:t>USACE publications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6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EB1EE42-3738-46B6-B8DD-89719162CD7E}"/>
              </a:ext>
            </a:extLst>
          </p:cNvPr>
          <p:cNvSpPr txBox="1">
            <a:spLocks/>
          </p:cNvSpPr>
          <p:nvPr/>
        </p:nvSpPr>
        <p:spPr>
          <a:xfrm>
            <a:off x="6397500" y="878592"/>
            <a:ext cx="4987688" cy="49000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Dam Inspections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Return to agency-conducted safety inspections.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Maintain 3-year rotation for High Hazard Potential Dams.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Maintain 5-year rotation for Significant Hazard Potential Dams.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Inspect Low Hazard Potential Dams on a 10-year rotation.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FDFB9-61A5-31D7-239E-2D764A54E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12" y="878592"/>
            <a:ext cx="4987688" cy="352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5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73E6D5-477F-F604-9DE1-C8550BDD37D2}"/>
              </a:ext>
            </a:extLst>
          </p:cNvPr>
          <p:cNvSpPr txBox="1">
            <a:spLocks/>
          </p:cNvSpPr>
          <p:nvPr/>
        </p:nvSpPr>
        <p:spPr>
          <a:xfrm>
            <a:off x="1529287" y="746616"/>
            <a:ext cx="9133425" cy="2533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Application Fees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Need to increase application fees to support the services provided.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High Hazard Potential Dam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 $5,000 New / $3,000 Modification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Significant Hazard Potential Dam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$3,000 New / $2,000 Modification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Low Hazard Potential Dam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$1,500 New / $1,000 Modification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A08E6-B053-F131-CBFA-F47DAE8DE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254" y="3577473"/>
            <a:ext cx="5767489" cy="208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73E6D5-477F-F604-9DE1-C8550BDD37D2}"/>
              </a:ext>
            </a:extLst>
          </p:cNvPr>
          <p:cNvSpPr txBox="1">
            <a:spLocks/>
          </p:cNvSpPr>
          <p:nvPr/>
        </p:nvSpPr>
        <p:spPr>
          <a:xfrm>
            <a:off x="1529287" y="746616"/>
            <a:ext cx="9133425" cy="2533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Registration Fees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Registration fees are needed to support the services provided.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High Hazard Potential Dam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$1,500 / year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Significant Hazard Potential Dam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$1,000 / year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Capped at $10,000 / year / owner.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85B79-5DD5-9E81-889A-89C24F2A1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673" y="3429000"/>
            <a:ext cx="6722651" cy="20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99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73E6D5-477F-F604-9DE1-C8550BDD37D2}"/>
              </a:ext>
            </a:extLst>
          </p:cNvPr>
          <p:cNvSpPr txBox="1">
            <a:spLocks/>
          </p:cNvSpPr>
          <p:nvPr/>
        </p:nvSpPr>
        <p:spPr>
          <a:xfrm>
            <a:off x="5806911" y="1037959"/>
            <a:ext cx="5483523" cy="29958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Compliance and Enforcement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Ability to assess civil penalties for dams and stream obstructions for non-compliance with regulations.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Use risk-informed decision making to prioritize enforcement actions.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592993-7478-EA68-556F-62322305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696" y="1037959"/>
            <a:ext cx="3230474" cy="43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88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73E6D5-477F-F604-9DE1-C8550BDD37D2}"/>
              </a:ext>
            </a:extLst>
          </p:cNvPr>
          <p:cNvSpPr txBox="1">
            <a:spLocks/>
          </p:cNvSpPr>
          <p:nvPr/>
        </p:nvSpPr>
        <p:spPr>
          <a:xfrm>
            <a:off x="1529287" y="746616"/>
            <a:ext cx="4494441" cy="39667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Class A Exemptions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Remove Class A exemption for a dam that has a height of less than 30 feet and a storage volume of less than 125 acre-feet at the auxiliary spillway.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" panose="020B0703020102020204" pitchFamily="34" charset="0"/>
              </a:rPr>
              <a:t>Maintain the exemption for confined feeding facilities.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7922B-0273-961A-D5BC-DF9F0C80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25" y="746616"/>
            <a:ext cx="4616176" cy="346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9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62D7D-07E7-4D5D-A46E-E7AC90F0A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266" y="6349676"/>
            <a:ext cx="493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C76520-7FCC-44A3-A600-548B8669A85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1C76880-222E-B336-FA2C-4664F1F54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232616"/>
            <a:ext cx="11438300" cy="10128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Demi" panose="020B0703020102020204" pitchFamily="34" charset="0"/>
              </a:rPr>
              <a:t>Definitions and Flexibility</a:t>
            </a:r>
            <a:endParaRPr lang="en-US" sz="4000" dirty="0">
              <a:solidFill>
                <a:schemeClr val="accent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F72D10-E472-22D3-84BC-668DFB8CA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553" y="1202333"/>
            <a:ext cx="7000686" cy="46840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5AD6C8-DC2D-E0C2-2E3E-DD3E7C82E788}"/>
              </a:ext>
            </a:extLst>
          </p:cNvPr>
          <p:cNvSpPr txBox="1"/>
          <p:nvPr/>
        </p:nvSpPr>
        <p:spPr>
          <a:xfrm>
            <a:off x="614363" y="1202333"/>
            <a:ext cx="34635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rgbClr val="53575A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53575A"/>
                </a:solidFill>
                <a:latin typeface="Franklin Gothic Demi" panose="020B0703020102020204" pitchFamily="34" charset="0"/>
              </a:rPr>
              <a:t>Definition of a Dam (regulated dam)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900" dirty="0">
              <a:solidFill>
                <a:srgbClr val="53575A"/>
              </a:solidFill>
              <a:latin typeface="Franklin Gothic Demi" panose="020B0703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53575A"/>
                </a:solidFill>
                <a:latin typeface="Franklin Gothic Demi" panose="020B0703020102020204" pitchFamily="34" charset="0"/>
              </a:rPr>
              <a:t>Remove permit exemption for hazard class A dams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900" dirty="0">
              <a:solidFill>
                <a:srgbClr val="53575A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7401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590</Words>
  <Application>Microsoft Office PowerPoint</Application>
  <PresentationFormat>Widescreen</PresentationFormat>
  <Paragraphs>91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Franklin Gothic Demi</vt:lpstr>
      <vt:lpstr>Wingdings</vt:lpstr>
      <vt:lpstr>Office Theme</vt:lpstr>
      <vt:lpstr>PowerPoint Presentation</vt:lpstr>
      <vt:lpstr>Project Overview</vt:lpstr>
      <vt:lpstr>Project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Definitions and Flexibility</vt:lpstr>
      <vt:lpstr>PowerPoint Presentation</vt:lpstr>
      <vt:lpstr>PowerPoint Presentation</vt:lpstr>
      <vt:lpstr>PowerPoint Presentation</vt:lpstr>
      <vt:lpstr>Potential Regulatory Changes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Walker, Jason [KDA]</dc:creator>
  <cp:lastModifiedBy>Jennings, Melinda [KDA]</cp:lastModifiedBy>
  <cp:revision>12</cp:revision>
  <dcterms:created xsi:type="dcterms:W3CDTF">2021-01-19T20:18:31Z</dcterms:created>
  <dcterms:modified xsi:type="dcterms:W3CDTF">2024-01-29T16:40:40Z</dcterms:modified>
</cp:coreProperties>
</file>